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4"/>
  </p:notesMasterIdLst>
  <p:sldIdLst>
    <p:sldId id="296" r:id="rId2"/>
    <p:sldId id="261" r:id="rId3"/>
    <p:sldId id="318" r:id="rId4"/>
    <p:sldId id="319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25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2" autoAdjust="0"/>
    <p:restoredTop sz="94343" autoAdjust="0"/>
  </p:normalViewPr>
  <p:slideViewPr>
    <p:cSldViewPr snapToGrid="0">
      <p:cViewPr>
        <p:scale>
          <a:sx n="69" d="100"/>
          <a:sy n="69" d="100"/>
        </p:scale>
        <p:origin x="64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p6nHoS_p4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Aug 22,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11957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paper)</a:t>
            </a:r>
          </a:p>
          <a:p>
            <a:r>
              <a:rPr lang="en-US" sz="2200" b="1" dirty="0"/>
              <a:t>Estimate the area (m</a:t>
            </a:r>
            <a:r>
              <a:rPr lang="en-US" sz="2200" b="1" baseline="30000" dirty="0"/>
              <a:t>2</a:t>
            </a:r>
            <a:r>
              <a:rPr lang="en-US" sz="2200" b="1" dirty="0"/>
              <a:t>) available to each person on earth if there are around 7 ½  billion people and the earth has a radius of around 5000 km. Give a one </a:t>
            </a:r>
            <a:r>
              <a:rPr lang="en-US" sz="2200" b="1" dirty="0" err="1"/>
              <a:t>sigfig</a:t>
            </a:r>
            <a:r>
              <a:rPr lang="en-US" sz="2200" b="1" dirty="0"/>
              <a:t> order of magnitude estimate. Then describe this area in terms of the images shown in the video. (answers may vary some)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56387" y="4958201"/>
            <a:ext cx="41944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>
                <a:solidFill>
                  <a:srgbClr val="7030A0"/>
                </a:solidFill>
              </a:rPr>
              <a:t>Hand in Safety Contract or Syllabus Verifications sheets on front bench. (if still need)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7030A0"/>
                </a:solidFill>
              </a:rPr>
              <a:t>Get </a:t>
            </a:r>
            <a:r>
              <a:rPr lang="en-US" dirty="0" smtClean="0">
                <a:solidFill>
                  <a:srgbClr val="7030A0"/>
                </a:solidFill>
              </a:rPr>
              <a:t>out Estimation questions and </a:t>
            </a:r>
            <a:r>
              <a:rPr lang="en-US" dirty="0" smtClean="0">
                <a:solidFill>
                  <a:srgbClr val="7030A0"/>
                </a:solidFill>
              </a:rPr>
              <a:t>1.2 WS p1-2 for </a:t>
            </a:r>
            <a:r>
              <a:rPr lang="en-US" dirty="0" smtClean="0">
                <a:solidFill>
                  <a:srgbClr val="7030A0"/>
                </a:solidFill>
              </a:rPr>
              <a:t>HMK check</a:t>
            </a:r>
            <a:endParaRPr lang="en-US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1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propagation – Powers and Roots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781227" cy="3908136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When two quantities with uncertainty are raised to a power (or rooted), their </a:t>
            </a:r>
            <a:r>
              <a:rPr lang="en-US" sz="1600" b="1" u="sng" dirty="0" smtClean="0"/>
              <a:t>fractional uncertainties, multiplied by their exponent, add. </a:t>
            </a:r>
          </a:p>
          <a:p>
            <a:r>
              <a:rPr lang="en-US" sz="1600" b="1" dirty="0" smtClean="0"/>
              <a:t>Ex:  Q =  C</a:t>
            </a:r>
            <a:r>
              <a:rPr lang="en-US" sz="1600" b="1" baseline="30000" dirty="0" smtClean="0"/>
              <a:t>3</a:t>
            </a:r>
            <a:endParaRPr lang="en-US" sz="1600" b="1" dirty="0" smtClean="0"/>
          </a:p>
          <a:p>
            <a:r>
              <a:rPr lang="en-US" sz="1600" b="1" dirty="0" smtClean="0"/>
              <a:t>Find Q. </a:t>
            </a:r>
          </a:p>
          <a:p>
            <a:r>
              <a:rPr lang="en-US" sz="1600" b="1" dirty="0" smtClean="0"/>
              <a:t>Find the fractional uncertainties in C. </a:t>
            </a:r>
            <a:endParaRPr lang="en-US" sz="1600" b="1" dirty="0"/>
          </a:p>
          <a:p>
            <a:r>
              <a:rPr lang="en-US" sz="1600" b="1" dirty="0" smtClean="0"/>
              <a:t>Multiply the fractional uncertainty by the exponent to find the fractional uncertainty in Q. (For Powers and Roots, sign does not matter.)</a:t>
            </a:r>
          </a:p>
          <a:p>
            <a:r>
              <a:rPr lang="en-US" sz="1600" b="1" dirty="0" smtClean="0"/>
              <a:t>Multiply Q’s fractional uncertainty by Q to find its ∆Q.</a:t>
            </a:r>
          </a:p>
          <a:p>
            <a:endParaRPr lang="en-US" sz="1600" b="1" dirty="0"/>
          </a:p>
          <a:p>
            <a:r>
              <a:rPr lang="en-US" sz="1600" b="1" dirty="0" smtClean="0"/>
              <a:t>IB formula summary of this rule:  	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36182" y="2410691"/>
            <a:ext cx="2840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examples:</a:t>
            </a:r>
          </a:p>
          <a:p>
            <a:r>
              <a:rPr lang="en-US" dirty="0" smtClean="0"/>
              <a:t>A =3.5 ± 0.5</a:t>
            </a:r>
          </a:p>
          <a:p>
            <a:r>
              <a:rPr lang="en-US" dirty="0" smtClean="0"/>
              <a:t>B = 0.013 ± 0.001</a:t>
            </a:r>
          </a:p>
          <a:p>
            <a:r>
              <a:rPr lang="en-US" dirty="0" smtClean="0"/>
              <a:t>C = 1.25 ± 0.01</a:t>
            </a:r>
          </a:p>
          <a:p>
            <a:r>
              <a:rPr lang="en-US" dirty="0" smtClean="0"/>
              <a:t>D = 7.1 ± 0.2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 rotWithShape="1">
          <a:blip r:embed="rId2"/>
          <a:srcRect l="10213" t="71011" r="78129" b="16754"/>
          <a:stretch/>
        </p:blipFill>
        <p:spPr bwMode="auto">
          <a:xfrm>
            <a:off x="8788112" y="4889154"/>
            <a:ext cx="2482561" cy="13869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6703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Analysis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Decide on IV and DV variables.</a:t>
            </a:r>
          </a:p>
          <a:p>
            <a:r>
              <a:rPr lang="en-US" b="1" dirty="0" smtClean="0"/>
              <a:t>Title the graph and the two axes.</a:t>
            </a:r>
          </a:p>
          <a:p>
            <a:r>
              <a:rPr lang="en-US" b="1" dirty="0" smtClean="0"/>
              <a:t>Decide on scales for both axes.</a:t>
            </a:r>
          </a:p>
          <a:p>
            <a:r>
              <a:rPr lang="en-US" b="1" dirty="0" smtClean="0"/>
              <a:t>Plot points.</a:t>
            </a:r>
          </a:p>
          <a:p>
            <a:r>
              <a:rPr lang="en-US" b="1" dirty="0" smtClean="0"/>
              <a:t>Draw error bars for extreme points (or all)</a:t>
            </a:r>
          </a:p>
          <a:p>
            <a:r>
              <a:rPr lang="en-US" b="1" dirty="0" smtClean="0"/>
              <a:t>Draw best fit line.</a:t>
            </a:r>
          </a:p>
          <a:p>
            <a:r>
              <a:rPr lang="en-US" b="1" dirty="0" smtClean="0"/>
              <a:t>Find two points </a:t>
            </a:r>
            <a:r>
              <a:rPr lang="en-US" b="1" u="sng" dirty="0" smtClean="0"/>
              <a:t>on best fit line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Use algebra to find slope of and intercept of the best fit line.</a:t>
            </a:r>
          </a:p>
          <a:p>
            <a:r>
              <a:rPr lang="en-US" b="1" dirty="0" smtClean="0"/>
              <a:t>Draw the max and min slope lines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7053" y="2438679"/>
            <a:ext cx="4825159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Determine two points on each max/min line generated from the extreme point error boxes </a:t>
            </a:r>
          </a:p>
          <a:p>
            <a:r>
              <a:rPr lang="en-US" b="1" dirty="0" smtClean="0"/>
              <a:t>Use algebra to determine the slope and intercept of the max and min lines</a:t>
            </a:r>
          </a:p>
          <a:p>
            <a:r>
              <a:rPr lang="en-US" b="1" dirty="0" smtClean="0"/>
              <a:t>Find the (max – min)/2 for slope to determine the uncertainty in the best fit slope.</a:t>
            </a:r>
          </a:p>
          <a:p>
            <a:r>
              <a:rPr lang="en-US" b="1" dirty="0" smtClean="0"/>
              <a:t>Find the (max – min)/2 for the intercepts to determine the uncertainty in the best fit intercept.</a:t>
            </a:r>
          </a:p>
          <a:p>
            <a:r>
              <a:rPr lang="en-US" b="1" dirty="0" smtClean="0"/>
              <a:t>Write summary equation for the best fit line with uncertainties.</a:t>
            </a:r>
          </a:p>
          <a:p>
            <a:r>
              <a:rPr lang="en-US" b="1" dirty="0" smtClean="0"/>
              <a:t>Determine the percent error, if appropriate.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08664" y="5854979"/>
            <a:ext cx="10342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www.youtube.com/watch?v=Bkp6nHoS_p4</a:t>
            </a:r>
            <a:r>
              <a:rPr lang="en-US" dirty="0" smtClean="0"/>
              <a:t>  Animation of the process and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77518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Exit slip –  </a:t>
            </a:r>
            <a:r>
              <a:rPr lang="en-US" sz="2000" b="1" dirty="0" smtClean="0"/>
              <a:t>none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What’s Due?  (Pending assignments to complete.)</a:t>
            </a:r>
          </a:p>
          <a:p>
            <a:pPr lvl="1"/>
            <a:r>
              <a:rPr lang="en-US" sz="1800" b="1" dirty="0" smtClean="0"/>
              <a:t>IB 1.2 Uncertainty and Errors Practice Sheet, p </a:t>
            </a:r>
            <a:r>
              <a:rPr lang="en-US" sz="1800" b="1" smtClean="0"/>
              <a:t>3-4 except 4 and 9</a:t>
            </a:r>
            <a:endParaRPr lang="en-US" sz="1800" b="1" dirty="0" smtClean="0"/>
          </a:p>
          <a:p>
            <a:r>
              <a:rPr lang="en-US" sz="2000" b="1" dirty="0" smtClean="0"/>
              <a:t>What’s Next?  (How to prepare for the next day)</a:t>
            </a:r>
          </a:p>
          <a:p>
            <a:pPr lvl="1"/>
            <a:r>
              <a:rPr lang="en-US" sz="1800" b="1" dirty="0" smtClean="0"/>
              <a:t>Read IB 1.2 p 11-20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1.2 Uncertainties and Errors</a:t>
            </a:r>
            <a:endParaRPr lang="en-US" b="1" dirty="0"/>
          </a:p>
          <a:p>
            <a:pPr lvl="1"/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Assignment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/>
              <a:t>IB 1.2 Uncertainty and Errors Practice </a:t>
            </a:r>
            <a:r>
              <a:rPr lang="en-US" b="1" dirty="0" smtClean="0"/>
              <a:t>Sheet, p </a:t>
            </a:r>
            <a:r>
              <a:rPr lang="en-US" b="1" dirty="0" smtClean="0"/>
              <a:t>2-4</a:t>
            </a:r>
            <a:endParaRPr lang="en-US" dirty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 smtClean="0"/>
              <a:t>Standard Deviation practice</a:t>
            </a:r>
          </a:p>
          <a:p>
            <a:pPr lvl="1"/>
            <a:r>
              <a:rPr lang="en-US" b="1" dirty="0" smtClean="0"/>
              <a:t>Types of Uncertainty reporting</a:t>
            </a:r>
          </a:p>
          <a:p>
            <a:pPr lvl="1"/>
            <a:r>
              <a:rPr lang="en-US" b="1" dirty="0" smtClean="0"/>
              <a:t>Error Propagation</a:t>
            </a:r>
          </a:p>
          <a:p>
            <a:pPr lvl="2"/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Deviation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b="1" dirty="0" smtClean="0"/>
                  <a:t>A better measure of variability in a set of data is the standard deviation.</a:t>
                </a:r>
              </a:p>
              <a:p>
                <a:r>
                  <a:rPr lang="en-US" b="1" dirty="0" smtClean="0"/>
                  <a:t>To calculate:</a:t>
                </a:r>
              </a:p>
              <a:p>
                <a:r>
                  <a:rPr lang="en-US" b="1" dirty="0" smtClean="0"/>
                  <a:t>1) Find the average of the data.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endParaRPr lang="en-US" sz="2000" b="1" dirty="0" smtClean="0"/>
              </a:p>
              <a:p>
                <a:r>
                  <a:rPr lang="en-US" b="1" dirty="0" smtClean="0"/>
                  <a:t>2) Find the difference between each datum and the average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acc>
                      </m:e>
                    </m:d>
                  </m:oMath>
                </a14:m>
                <a:endParaRPr lang="en-US" sz="2000" b="1" dirty="0" smtClean="0"/>
              </a:p>
              <a:p>
                <a:r>
                  <a:rPr lang="en-US" b="1" dirty="0" smtClean="0"/>
                  <a:t>3) Square the differences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000" b="1" dirty="0" smtClean="0"/>
              </a:p>
              <a:p>
                <a:r>
                  <a:rPr lang="en-US" b="1" dirty="0" smtClean="0"/>
                  <a:t>4) Add up all of the squares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d>
                              <m:d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acc>
                              </m:e>
                            </m:d>
                          </m:e>
                        </m:nary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b="1" dirty="0" smtClean="0"/>
              </a:p>
              <a:p>
                <a:r>
                  <a:rPr lang="en-US" b="1" dirty="0" smtClean="0"/>
                  <a:t>5) Divide by one less than the number of data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d>
                                  <m:dPr>
                                    <m:ctrlP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400" b="1" i="1">
                                            <a:latin typeface="Cambria Math" panose="02040503050406030204" pitchFamily="18" charset="0"/>
                                          </a:rPr>
                                          <m:t>𝒊</m:t>
                                        </m:r>
                                      </m:sub>
                                    </m:sSub>
                                    <m: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sz="2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400" b="1" i="1"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  <m:r>
                                          <a:rPr lang="en-US" sz="2400" b="1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</m:nary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b="1" dirty="0" smtClean="0"/>
              </a:p>
              <a:p>
                <a:r>
                  <a:rPr lang="en-US" sz="2400" b="1" dirty="0" smtClean="0"/>
                  <a:t>6) </a:t>
                </a:r>
                <a:r>
                  <a:rPr lang="en-US" sz="1900" b="1" dirty="0" smtClean="0"/>
                  <a:t>Take the square root of the ans.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en-US" sz="24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d>
                                      <m:dPr>
                                        <m:ctrlPr>
                                          <a:rPr lang="en-US" sz="2400" b="1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2400" b="1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b="1" i="1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b="1" i="1">
                                                <a:latin typeface="Cambria Math" panose="02040503050406030204" pitchFamily="18" charset="0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  <m:r>
                                          <a:rPr lang="en-US" sz="2400" b="1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sz="2400" b="1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2400" b="1" i="1"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  <m:r>
                                              <a:rPr lang="en-US" sz="2400" b="1" i="1"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</m:e>
                                        </m:acc>
                                      </m:e>
                                    </m:d>
                                  </m:e>
                                </m:nary>
                              </m:num>
                              <m:den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den>
                            </m:f>
                          </m:e>
                          <m:sup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17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8187397" y="4698609"/>
            <a:ext cx="33903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Not </a:t>
            </a:r>
            <a:r>
              <a:rPr lang="en-US" i="1" dirty="0" smtClean="0">
                <a:solidFill>
                  <a:srgbClr val="7030A0"/>
                </a:solidFill>
              </a:rPr>
              <a:t>specifically</a:t>
            </a:r>
            <a:r>
              <a:rPr lang="en-US" dirty="0" smtClean="0">
                <a:solidFill>
                  <a:srgbClr val="7030A0"/>
                </a:solidFill>
              </a:rPr>
              <a:t> tested on IB, but a “need to know” for the IA.  Don’t use the calculator shortcut until you can do it yourself.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average and standard deviation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155700" y="2603500"/>
          <a:ext cx="880422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845">
                  <a:extLst>
                    <a:ext uri="{9D8B030D-6E8A-4147-A177-3AD203B41FA5}">
                      <a16:colId xmlns:a16="http://schemas.microsoft.com/office/drawing/2014/main" val="1972313673"/>
                    </a:ext>
                  </a:extLst>
                </a:gridCol>
                <a:gridCol w="1760845">
                  <a:extLst>
                    <a:ext uri="{9D8B030D-6E8A-4147-A177-3AD203B41FA5}">
                      <a16:colId xmlns:a16="http://schemas.microsoft.com/office/drawing/2014/main" val="4048552132"/>
                    </a:ext>
                  </a:extLst>
                </a:gridCol>
                <a:gridCol w="1760845">
                  <a:extLst>
                    <a:ext uri="{9D8B030D-6E8A-4147-A177-3AD203B41FA5}">
                      <a16:colId xmlns:a16="http://schemas.microsoft.com/office/drawing/2014/main" val="4287781026"/>
                    </a:ext>
                  </a:extLst>
                </a:gridCol>
                <a:gridCol w="1760845">
                  <a:extLst>
                    <a:ext uri="{9D8B030D-6E8A-4147-A177-3AD203B41FA5}">
                      <a16:colId xmlns:a16="http://schemas.microsoft.com/office/drawing/2014/main" val="452495600"/>
                    </a:ext>
                  </a:extLst>
                </a:gridCol>
                <a:gridCol w="1760845">
                  <a:extLst>
                    <a:ext uri="{9D8B030D-6E8A-4147-A177-3AD203B41FA5}">
                      <a16:colId xmlns:a16="http://schemas.microsoft.com/office/drawing/2014/main" val="3187791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85.62 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85.31 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83.91 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84.22 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85.18 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52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84.87 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85.21 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84.97 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84.14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84.87 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51464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54953" y="3840480"/>
            <a:ext cx="87614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000" dirty="0" smtClean="0"/>
              <a:t>Find the average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Find the standard deviation by hand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Check your answer with the stat </a:t>
            </a:r>
            <a:r>
              <a:rPr lang="en-US" sz="2000" dirty="0" err="1" smtClean="0"/>
              <a:t>func</a:t>
            </a:r>
            <a:r>
              <a:rPr lang="en-US" sz="2000" dirty="0" smtClean="0"/>
              <a:t> 1-var </a:t>
            </a:r>
            <a:r>
              <a:rPr lang="en-US" sz="2000" dirty="0" err="1" smtClean="0"/>
              <a:t>calcs</a:t>
            </a:r>
            <a:r>
              <a:rPr lang="en-US" sz="2000" dirty="0" smtClean="0"/>
              <a:t> on a graphing calculator (larger sample </a:t>
            </a:r>
            <a:r>
              <a:rPr lang="en-US" sz="2000" dirty="0" err="1" smtClean="0"/>
              <a:t>std</a:t>
            </a:r>
            <a:r>
              <a:rPr lang="en-US" sz="2000" dirty="0"/>
              <a:t> </a:t>
            </a:r>
            <a:r>
              <a:rPr lang="en-US" sz="2000" dirty="0" smtClean="0"/>
              <a:t>listed as </a:t>
            </a:r>
            <a:r>
              <a:rPr lang="en-US" sz="2000" dirty="0" err="1" smtClean="0"/>
              <a:t>Sx</a:t>
            </a:r>
            <a:r>
              <a:rPr lang="en-US" sz="2000" dirty="0" smtClean="0"/>
              <a:t>) 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Express your best guess rounded to the proper number of </a:t>
            </a:r>
            <a:r>
              <a:rPr lang="en-US" sz="2000" dirty="0" err="1" smtClean="0"/>
              <a:t>sigfigs</a:t>
            </a:r>
            <a:r>
              <a:rPr lang="en-US" sz="2000" dirty="0" smtClean="0"/>
              <a:t> with its associated uncertainty.</a:t>
            </a:r>
          </a:p>
          <a:p>
            <a:pPr lvl="1"/>
            <a:r>
              <a:rPr lang="en-US" sz="2000" dirty="0" smtClean="0"/>
              <a:t>(Report uncertainty to 1 </a:t>
            </a:r>
            <a:r>
              <a:rPr lang="en-US" sz="2000" dirty="0" err="1" smtClean="0"/>
              <a:t>sigfig</a:t>
            </a:r>
            <a:r>
              <a:rPr lang="en-US" sz="2000" dirty="0" smtClean="0"/>
              <a:t>, then round value to same decimal place.)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20972" y="3415518"/>
            <a:ext cx="5064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Possible data set for stopping distances measured by a computer sensor.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uncertainty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506" y="2367972"/>
            <a:ext cx="10773810" cy="4115955"/>
          </a:xfrm>
        </p:spPr>
        <p:txBody>
          <a:bodyPr>
            <a:normAutofit/>
          </a:bodyPr>
          <a:lstStyle/>
          <a:p>
            <a:r>
              <a:rPr lang="en-US" sz="2000" b="1" u="sng" dirty="0" smtClean="0"/>
              <a:t>Absolute, Fractional and Percent</a:t>
            </a:r>
          </a:p>
          <a:p>
            <a:r>
              <a:rPr lang="en-US" sz="2000" b="1" u="sng" dirty="0" smtClean="0"/>
              <a:t>Absolute uncertainty </a:t>
            </a:r>
            <a:r>
              <a:rPr lang="en-US" sz="2000" dirty="0" smtClean="0"/>
              <a:t>– </a:t>
            </a:r>
            <a:r>
              <a:rPr lang="en-US" sz="2000" b="1" dirty="0" smtClean="0"/>
              <a:t>a quantity giving the extremes a measured value falls within</a:t>
            </a:r>
          </a:p>
          <a:p>
            <a:r>
              <a:rPr lang="en-US" sz="2000" b="1" dirty="0" smtClean="0"/>
              <a:t>Ex: Absolute uncertainty =∆x   </a:t>
            </a:r>
          </a:p>
          <a:p>
            <a:r>
              <a:rPr lang="en-US" sz="2000" b="1" dirty="0" smtClean="0"/>
              <a:t>Ex. 23.05 ± 0.01 cm is a best estimate with its absolute uncertainty.</a:t>
            </a:r>
          </a:p>
          <a:p>
            <a:r>
              <a:rPr lang="en-US" sz="2000" b="1" dirty="0" smtClean="0"/>
              <a:t>Will have the same unit as x.</a:t>
            </a:r>
          </a:p>
          <a:p>
            <a:r>
              <a:rPr lang="en-US" sz="2000" b="1" dirty="0" smtClean="0"/>
              <a:t>Three ways to assess</a:t>
            </a:r>
            <a:r>
              <a:rPr lang="en-US" sz="2000" b="1" dirty="0" smtClean="0"/>
              <a:t>: (use the largest)</a:t>
            </a:r>
            <a:endParaRPr lang="en-US" sz="2000" b="1" dirty="0" smtClean="0"/>
          </a:p>
          <a:p>
            <a:pPr lvl="1"/>
            <a:r>
              <a:rPr lang="en-US" sz="1800" b="1" dirty="0" smtClean="0"/>
              <a:t>Default based on a single measurement </a:t>
            </a:r>
          </a:p>
          <a:p>
            <a:pPr lvl="1"/>
            <a:r>
              <a:rPr lang="en-US" sz="1800" b="1" dirty="0" smtClean="0"/>
              <a:t>For a small set of data, (max – min)/2</a:t>
            </a:r>
          </a:p>
          <a:p>
            <a:pPr lvl="1"/>
            <a:r>
              <a:rPr lang="en-US" sz="1800" b="1" dirty="0" smtClean="0"/>
              <a:t>For a large set of data, standard deviation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8576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uncertainty reporting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97506" y="2367972"/>
                <a:ext cx="10773810" cy="4115955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u="sng" dirty="0" smtClean="0"/>
                  <a:t>Fractional uncertainty </a:t>
                </a:r>
                <a:r>
                  <a:rPr lang="en-US" sz="2000" b="1" dirty="0" smtClean="0"/>
                  <a:t>– the ratio of the absolute uncertainty to the mean value of a quantity. (Sometimes called the relative uncertainty.)</a:t>
                </a:r>
              </a:p>
              <a:p>
                <a:r>
                  <a:rPr lang="en-US" sz="2000" b="1" dirty="0" smtClean="0"/>
                  <a:t>Ex:  Fractional uncertainty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800" b="1" dirty="0" smtClean="0"/>
                  <a:t>		</a:t>
                </a:r>
              </a:p>
              <a:p>
                <a:r>
                  <a:rPr lang="en-US" sz="2000" b="1" dirty="0" smtClean="0"/>
                  <a:t>Ex:  0.01 / 23.05 = 0.000434   (unitless)</a:t>
                </a:r>
              </a:p>
              <a:p>
                <a:endParaRPr lang="en-US" sz="2000" b="1" dirty="0"/>
              </a:p>
              <a:p>
                <a:r>
                  <a:rPr lang="en-US" sz="2000" b="1" dirty="0" smtClean="0"/>
                  <a:t>Because fractional uncertainties are unitless, their relative values can be compared even between quantities that are different.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7506" y="2367972"/>
                <a:ext cx="10773810" cy="4115955"/>
              </a:xfrm>
              <a:blipFill>
                <a:blip r:embed="rId2"/>
                <a:stretch>
                  <a:fillRect l="-283" t="-740" r="-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16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uncertainty reporting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97506" y="2367972"/>
                <a:ext cx="10773810" cy="4115955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u="sng" dirty="0" smtClean="0"/>
                  <a:t>Percent uncertainty </a:t>
                </a:r>
                <a:r>
                  <a:rPr lang="en-US" sz="2000" b="1" dirty="0" smtClean="0"/>
                  <a:t>– fractional uncertainty x 100%. (Less often used, but helps to build intuition about the meaning of a fractional uncertainty.)</a:t>
                </a:r>
              </a:p>
              <a:p>
                <a:r>
                  <a:rPr lang="en-US" sz="2000" b="1" dirty="0" smtClean="0"/>
                  <a:t>Ex: Percent uncertainty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000" b="1" dirty="0" smtClean="0"/>
                  <a:t> x 100 	</a:t>
                </a:r>
              </a:p>
              <a:p>
                <a:r>
                  <a:rPr lang="en-US" sz="2000" b="1" dirty="0" smtClean="0"/>
                  <a:t>Ex: 0.000434 * 100 = 0.0434 %</a:t>
                </a:r>
                <a:r>
                  <a:rPr lang="en-US" sz="2000" b="1" dirty="0"/>
                  <a:t>	(unitless</a:t>
                </a:r>
                <a:r>
                  <a:rPr lang="en-US" sz="2000" b="1" dirty="0" smtClean="0"/>
                  <a:t>)</a:t>
                </a:r>
              </a:p>
              <a:p>
                <a:r>
                  <a:rPr lang="en-US" sz="2000" b="1" dirty="0" smtClean="0"/>
                  <a:t>A favorite of IB especially with MC questions on Paper 1.</a:t>
                </a:r>
                <a:endParaRPr lang="en-US" sz="2000" b="1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7506" y="2367972"/>
                <a:ext cx="10773810" cy="4115955"/>
              </a:xfrm>
              <a:blipFill>
                <a:blip r:embed="rId2"/>
                <a:stretch>
                  <a:fillRect l="-283" t="-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169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propagation – Add/Subtract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409535"/>
            <a:ext cx="8371430" cy="4088245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When two quantities with uncertainty are added (or subtracted), their </a:t>
            </a:r>
            <a:r>
              <a:rPr lang="en-US" sz="2000" b="1" u="sng" dirty="0" smtClean="0"/>
              <a:t>absolute uncertainties add</a:t>
            </a:r>
            <a:r>
              <a:rPr lang="en-US" sz="2000" b="1" dirty="0" smtClean="0"/>
              <a:t>. </a:t>
            </a:r>
          </a:p>
          <a:p>
            <a:pPr lvl="1"/>
            <a:r>
              <a:rPr lang="en-US" sz="1800" b="1" dirty="0" smtClean="0"/>
              <a:t>Even if you subtract, the absolute uncertainties </a:t>
            </a:r>
            <a:r>
              <a:rPr lang="en-US" sz="1800" b="1" i="1" dirty="0" smtClean="0"/>
              <a:t>add.</a:t>
            </a:r>
          </a:p>
          <a:p>
            <a:endParaRPr lang="en-US" sz="2000" i="1" dirty="0"/>
          </a:p>
          <a:p>
            <a:r>
              <a:rPr lang="en-US" sz="2000" b="1" dirty="0" smtClean="0"/>
              <a:t>Ex:  Q = A + C</a:t>
            </a:r>
          </a:p>
          <a:p>
            <a:r>
              <a:rPr lang="en-US" sz="2000" b="1" dirty="0" smtClean="0"/>
              <a:t>Find Q. </a:t>
            </a:r>
            <a:endParaRPr lang="en-US" sz="2000" b="1" dirty="0"/>
          </a:p>
          <a:p>
            <a:r>
              <a:rPr lang="en-US" sz="2000" b="1" dirty="0" smtClean="0"/>
              <a:t>Add the uncertainties to find the uncertainty in Q.</a:t>
            </a:r>
          </a:p>
          <a:p>
            <a:endParaRPr lang="en-US" sz="2000" b="1" dirty="0"/>
          </a:p>
          <a:p>
            <a:r>
              <a:rPr lang="en-US" sz="2000" b="1" dirty="0" smtClean="0"/>
              <a:t>IB formula summary of this rule: </a:t>
            </a:r>
            <a:r>
              <a:rPr lang="en-US" sz="2000" dirty="0" smtClean="0"/>
              <a:t> </a:t>
            </a:r>
            <a:r>
              <a:rPr lang="en-US" sz="2000" b="1" dirty="0"/>
              <a:t>If: 𝑦 = 𝑎 ± 𝑏 then: 𝛥𝑦 = 𝛥𝑎+𝛥𝑏 </a:t>
            </a:r>
            <a:r>
              <a:rPr lang="en-US" sz="2000" dirty="0"/>
              <a:t>	</a:t>
            </a:r>
            <a:r>
              <a:rPr lang="en-US" sz="20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351818" y="3572986"/>
            <a:ext cx="2840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examples:</a:t>
            </a:r>
          </a:p>
          <a:p>
            <a:r>
              <a:rPr lang="en-US" dirty="0" smtClean="0"/>
              <a:t>A =3.5 ± 0.5</a:t>
            </a:r>
          </a:p>
          <a:p>
            <a:r>
              <a:rPr lang="en-US" dirty="0" smtClean="0"/>
              <a:t>B = 0.013 ± 0.001</a:t>
            </a:r>
          </a:p>
          <a:p>
            <a:r>
              <a:rPr lang="en-US" dirty="0" smtClean="0"/>
              <a:t>C = 1.25 ± 0.01</a:t>
            </a:r>
          </a:p>
          <a:p>
            <a:r>
              <a:rPr lang="en-US" dirty="0" smtClean="0"/>
              <a:t>D = 7.1 ± 0.2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2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propagation – </a:t>
            </a:r>
            <a:r>
              <a:rPr lang="en-US" dirty="0" err="1" smtClean="0"/>
              <a:t>Mult</a:t>
            </a:r>
            <a:r>
              <a:rPr lang="en-US" dirty="0" smtClean="0"/>
              <a:t>/</a:t>
            </a:r>
            <a:r>
              <a:rPr lang="en-US" dirty="0" err="1" smtClean="0"/>
              <a:t>Div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781227" cy="3908136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When two quantities with uncertainty are multiplied (or divided), their </a:t>
            </a:r>
            <a:r>
              <a:rPr lang="en-US" b="1" u="sng" dirty="0" smtClean="0"/>
              <a:t>fractional uncertainties add</a:t>
            </a:r>
            <a:r>
              <a:rPr lang="en-US" b="1" dirty="0" smtClean="0"/>
              <a:t>. </a:t>
            </a:r>
          </a:p>
          <a:p>
            <a:endParaRPr lang="en-US" b="1" i="1" dirty="0" smtClean="0"/>
          </a:p>
          <a:p>
            <a:r>
              <a:rPr lang="en-US" b="1" dirty="0" smtClean="0"/>
              <a:t>Ex:  Q =  BD</a:t>
            </a:r>
          </a:p>
          <a:p>
            <a:r>
              <a:rPr lang="en-US" b="1" dirty="0" smtClean="0"/>
              <a:t>Find Q. </a:t>
            </a:r>
          </a:p>
          <a:p>
            <a:r>
              <a:rPr lang="en-US" b="1" dirty="0" smtClean="0"/>
              <a:t>Find the fractional uncertainties in B and D.</a:t>
            </a:r>
            <a:endParaRPr lang="en-US" b="1" dirty="0"/>
          </a:p>
          <a:p>
            <a:r>
              <a:rPr lang="en-US" b="1" dirty="0" smtClean="0"/>
              <a:t>Add the fractional uncertainties to find the fractional uncertainty in Q.</a:t>
            </a:r>
          </a:p>
          <a:p>
            <a:r>
              <a:rPr lang="en-US" b="1" dirty="0" smtClean="0"/>
              <a:t>Multiply Q’s fractional uncertainty by Q to find its ∆Q.</a:t>
            </a:r>
          </a:p>
          <a:p>
            <a:endParaRPr lang="en-US" b="1" dirty="0"/>
          </a:p>
          <a:p>
            <a:r>
              <a:rPr lang="en-US" b="1" dirty="0" smtClean="0"/>
              <a:t>IB formula summary of this rule:  	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936182" y="2410691"/>
            <a:ext cx="2840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examples:</a:t>
            </a:r>
          </a:p>
          <a:p>
            <a:r>
              <a:rPr lang="en-US" dirty="0" smtClean="0"/>
              <a:t>A =3.5 ± 0.5</a:t>
            </a:r>
          </a:p>
          <a:p>
            <a:r>
              <a:rPr lang="en-US" dirty="0" smtClean="0"/>
              <a:t>B = 0.013 ± 0.001</a:t>
            </a:r>
          </a:p>
          <a:p>
            <a:r>
              <a:rPr lang="en-US" dirty="0" smtClean="0"/>
              <a:t>C = 1.25 ± 0.01</a:t>
            </a:r>
          </a:p>
          <a:p>
            <a:r>
              <a:rPr lang="en-US" dirty="0" smtClean="0"/>
              <a:t>D = 7.1 ± 0.2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10096" t="58153" r="74519" b="27593"/>
          <a:stretch/>
        </p:blipFill>
        <p:spPr bwMode="auto">
          <a:xfrm>
            <a:off x="8936182" y="5035246"/>
            <a:ext cx="2560578" cy="11992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2846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21767</TotalTime>
  <Words>969</Words>
  <Application>Microsoft Office PowerPoint</Application>
  <PresentationFormat>Widescreen</PresentationFormat>
  <Paragraphs>133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Century Gothic</vt:lpstr>
      <vt:lpstr>Wingdings 3</vt:lpstr>
      <vt:lpstr>Ion Boardroom</vt:lpstr>
      <vt:lpstr>Physics 1 – Aug 22, 2019</vt:lpstr>
      <vt:lpstr>Objectives and Agenda</vt:lpstr>
      <vt:lpstr>Standard Deviation</vt:lpstr>
      <vt:lpstr>Find average and standard deviation</vt:lpstr>
      <vt:lpstr>Types of uncertainty reporting</vt:lpstr>
      <vt:lpstr>Types of uncertainty reporting</vt:lpstr>
      <vt:lpstr>Types of uncertainty reporting</vt:lpstr>
      <vt:lpstr>Error propagation – Add/Subtract</vt:lpstr>
      <vt:lpstr>Error propagation – Mult/Div</vt:lpstr>
      <vt:lpstr>Error propagation – Powers and Roots</vt:lpstr>
      <vt:lpstr>Graphing Error Analysis Overview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111</cp:revision>
  <dcterms:created xsi:type="dcterms:W3CDTF">2015-08-11T02:33:52Z</dcterms:created>
  <dcterms:modified xsi:type="dcterms:W3CDTF">2019-08-22T17:08:30Z</dcterms:modified>
</cp:coreProperties>
</file>